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AC47-11F2-4514-B358-6963F23E28B2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3391-2BAA-439D-B24B-644CA086A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182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AC47-11F2-4514-B358-6963F23E28B2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3391-2BAA-439D-B24B-644CA086A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62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AC47-11F2-4514-B358-6963F23E28B2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3391-2BAA-439D-B24B-644CA086A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3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AC47-11F2-4514-B358-6963F23E28B2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3391-2BAA-439D-B24B-644CA086A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0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AC47-11F2-4514-B358-6963F23E28B2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3391-2BAA-439D-B24B-644CA086A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36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AC47-11F2-4514-B358-6963F23E28B2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3391-2BAA-439D-B24B-644CA086A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074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AC47-11F2-4514-B358-6963F23E28B2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3391-2BAA-439D-B24B-644CA086A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526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AC47-11F2-4514-B358-6963F23E28B2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3391-2BAA-439D-B24B-644CA086A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80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AC47-11F2-4514-B358-6963F23E28B2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3391-2BAA-439D-B24B-644CA086A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60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AC47-11F2-4514-B358-6963F23E28B2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3391-2BAA-439D-B24B-644CA086A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01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AC47-11F2-4514-B358-6963F23E28B2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3391-2BAA-439D-B24B-644CA086A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76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1AC47-11F2-4514-B358-6963F23E28B2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13391-2BAA-439D-B24B-644CA086A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3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Объект 2"/>
          <p:cNvGraphicFramePr>
            <a:graphicFrameLocks noChangeAspect="1"/>
          </p:cNvGraphicFramePr>
          <p:nvPr/>
        </p:nvGraphicFramePr>
        <p:xfrm>
          <a:off x="0" y="0"/>
          <a:ext cx="9144000" cy="685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Фотография Photo Editor" r:id="rId3" imgW="16765453" imgH="12574090" progId="">
                  <p:embed/>
                </p:oleObj>
              </mc:Choice>
              <mc:Fallback>
                <p:oleObj name="Фотография Photo Editor" r:id="rId3" imgW="16765453" imgH="125740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5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56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Прямоугольник 1"/>
          <p:cNvSpPr>
            <a:spLocks noChangeArrowheads="1"/>
          </p:cNvSpPr>
          <p:nvPr/>
        </p:nvSpPr>
        <p:spPr bwMode="auto">
          <a:xfrm>
            <a:off x="2125663" y="114300"/>
            <a:ext cx="68945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</a:rPr>
              <a:t>Научная работа со студентами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288" y="1052513"/>
          <a:ext cx="8208962" cy="5527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7728"/>
                <a:gridCol w="2238864"/>
                <a:gridCol w="1492370"/>
              </a:tblGrid>
              <a:tr h="45004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Вид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7" marR="90007" marT="46760" marB="4676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7" marR="90007" marT="46760" marB="4676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4" marR="90004" marT="46773" marB="46773" anchor="ctr" horzOverflow="overflow"/>
                </a:tc>
              </a:tr>
              <a:tr h="45004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4" marR="90004" marT="46773" marB="46773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endParaRPr kumimoji="0" lang="ru-RU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7" marR="90007" marT="46760" marB="4676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endParaRPr kumimoji="0" lang="ru-RU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7" marR="90007" marT="46760" marB="46760" anchor="ctr" horzOverflow="overflow">
                    <a:solidFill>
                      <a:schemeClr val="accent1"/>
                    </a:solidFill>
                  </a:tcPr>
                </a:tc>
              </a:tr>
              <a:tr h="873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Доклады на научных конференциях: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из них международных, всероссийских, региональных </a:t>
                      </a:r>
                    </a:p>
                  </a:txBody>
                  <a:tcPr marL="90008" marR="90008" marT="46788" marB="46788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7" marR="90007" marT="46760" marB="467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209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7" marR="90007" marT="46760" marB="46760" anchor="ctr" horzOverflow="overflow"/>
                </a:tc>
              </a:tr>
              <a:tr h="986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Научные публикации студентов / Без соавторства с сотрудниками вуза</a:t>
                      </a:r>
                    </a:p>
                  </a:txBody>
                  <a:tcPr marL="90008" marR="90008" marT="46788" marB="46788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25/19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7" marR="90007" marT="46760" marB="467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43/9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7" marR="90007" marT="46760" marB="46760" anchor="ctr" horzOverflow="overflow"/>
                </a:tc>
              </a:tr>
              <a:tr h="1411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Работы, поданные на конкурсы на лучшую НИР / Призовые места</a:t>
                      </a:r>
                    </a:p>
                  </a:txBody>
                  <a:tcPr marL="90008" marR="90008" marT="46788" marB="46788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91/33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7" marR="90007" marT="46760" marB="467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138/41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7" marR="90007" marT="46760" marB="46760" anchor="ctr" horzOverflow="overflow"/>
                </a:tc>
              </a:tr>
              <a:tr h="1355383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Численность студентов очной формы обучения, участвовавших в НИР, всего</a:t>
                      </a:r>
                    </a:p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 с оплатой труда</a:t>
                      </a:r>
                    </a:p>
                  </a:txBody>
                  <a:tcPr marL="9526" marR="9526" marT="952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lang="ru-RU" sz="1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0007" marR="90007" marT="46760" marB="467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lang="ru-RU" sz="1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(12% от 258)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7" marR="90007" marT="46760" marB="4676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949040"/>
      </p:ext>
    </p:extLst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Объект 2"/>
          <p:cNvGraphicFramePr>
            <a:graphicFrameLocks noChangeAspect="1"/>
          </p:cNvGraphicFramePr>
          <p:nvPr/>
        </p:nvGraphicFramePr>
        <p:xfrm>
          <a:off x="0" y="0"/>
          <a:ext cx="9144000" cy="685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Фотография Photo Editor" r:id="rId3" imgW="16765453" imgH="12574090" progId="">
                  <p:embed/>
                </p:oleObj>
              </mc:Choice>
              <mc:Fallback>
                <p:oleObj name="Фотография Photo Editor" r:id="rId3" imgW="16765453" imgH="125740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79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56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Прямоугольник 1"/>
          <p:cNvSpPr>
            <a:spLocks noChangeArrowheads="1"/>
          </p:cNvSpPr>
          <p:nvPr/>
        </p:nvSpPr>
        <p:spPr bwMode="auto">
          <a:xfrm>
            <a:off x="2125663" y="114300"/>
            <a:ext cx="68945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</a:rPr>
              <a:t>Научная работа со студентами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8313" y="1123950"/>
          <a:ext cx="8280400" cy="53609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85892"/>
                <a:gridCol w="2487302"/>
                <a:gridCol w="5207206"/>
              </a:tblGrid>
              <a:tr h="12782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90170" algn="l"/>
                        </a:tabLs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2060"/>
                          </a:solidFill>
                          <a:effectLst/>
                        </a:rPr>
                        <a:t>Машина Е.Б. (Э-211)</a:t>
                      </a:r>
                      <a:endParaRPr lang="ru-RU" sz="180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</a:rPr>
                        <a:t>Международный конкурс по бизнес-медиации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222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0170" algn="l"/>
                        </a:tabLst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</a:rPr>
                        <a:t>2. 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</a:rPr>
                        <a:t>Солодовников А.Д. (ПР-201)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2060"/>
                          </a:solidFill>
                          <a:effectLst/>
                        </a:rPr>
                        <a:t>XXVII региональная конференция молодых ученых и исследователей Волгоградской области направление «Биология и география».</a:t>
                      </a:r>
                      <a:endParaRPr lang="ru-RU" sz="180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222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0170" algn="l"/>
                        </a:tabLst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</a:rPr>
                        <a:t>3.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2060"/>
                          </a:solidFill>
                          <a:effectLst/>
                        </a:rPr>
                        <a:t>Орлова А.А. (ПР-191)</a:t>
                      </a:r>
                      <a:endParaRPr lang="ru-RU" sz="180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2060"/>
                          </a:solidFill>
                          <a:effectLst/>
                        </a:rPr>
                        <a:t>XXVII региональная конференция молодых ученых и исследователей Волгоградской области направление «Биология и география».</a:t>
                      </a:r>
                      <a:endParaRPr lang="ru-RU" sz="180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827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0170" algn="l"/>
                        </a:tabLst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</a:rPr>
                        <a:t>4.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</a:rPr>
                        <a:t>Маврина А.Р. (ЛА-191)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</a:rPr>
                        <a:t>XXVII Межвузовская научно-практическая конференция студентов и молодых ученых г. Волжского.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615015"/>
      </p:ext>
    </p:extLst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Объект 2"/>
          <p:cNvGraphicFramePr>
            <a:graphicFrameLocks noChangeAspect="1"/>
          </p:cNvGraphicFramePr>
          <p:nvPr/>
        </p:nvGraphicFramePr>
        <p:xfrm>
          <a:off x="0" y="0"/>
          <a:ext cx="9144000" cy="685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Фотография Photo Editor" r:id="rId3" imgW="16765453" imgH="12574090" progId="">
                  <p:embed/>
                </p:oleObj>
              </mc:Choice>
              <mc:Fallback>
                <p:oleObj name="Фотография Photo Editor" r:id="rId3" imgW="16765453" imgH="125740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3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56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Прямоугольник 1"/>
          <p:cNvSpPr>
            <a:spLocks noChangeArrowheads="1"/>
          </p:cNvSpPr>
          <p:nvPr/>
        </p:nvSpPr>
        <p:spPr bwMode="auto">
          <a:xfrm>
            <a:off x="2125663" y="114300"/>
            <a:ext cx="68945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</a:rPr>
              <a:t>Научная работа со студентами</a:t>
            </a:r>
          </a:p>
        </p:txBody>
      </p:sp>
      <p:sp>
        <p:nvSpPr>
          <p:cNvPr id="25605" name="Прямоугольник 1"/>
          <p:cNvSpPr>
            <a:spLocks noChangeArrowheads="1"/>
          </p:cNvSpPr>
          <p:nvPr/>
        </p:nvSpPr>
        <p:spPr bwMode="auto">
          <a:xfrm>
            <a:off x="468313" y="835025"/>
            <a:ext cx="8135937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AutoNum type="arabicPeriod"/>
            </a:pP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Научная сессия ВФ ВолГУ 2022.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AutoNum type="arabicPeriod"/>
            </a:pP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Конкурс на лучшую студенческую научную работу «Актуальные проблемы Российского законодательства и юридической техники».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AutoNum type="arabicPeriod"/>
            </a:pP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Конкурс научных работ «Актуальные проблемы международно-правового регулирования»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AutoNum type="arabicPeriod"/>
            </a:pP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Научно-практическая конференция «Национальная безопасность России (теоретико-правовые вопросы)».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AutoNum type="arabicPeriod"/>
            </a:pP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Конкурс на лучшую научную работу по экологической тематике им. Л.И. Сергиенко. </a:t>
            </a:r>
          </a:p>
        </p:txBody>
      </p:sp>
    </p:spTree>
    <p:extLst>
      <p:ext uri="{BB962C8B-B14F-4D97-AF65-F5344CB8AC3E}">
        <p14:creationId xmlns:p14="http://schemas.microsoft.com/office/powerpoint/2010/main" val="1100917577"/>
      </p:ext>
    </p:extLst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Объект 2"/>
          <p:cNvGraphicFramePr>
            <a:graphicFrameLocks noChangeAspect="1"/>
          </p:cNvGraphicFramePr>
          <p:nvPr/>
        </p:nvGraphicFramePr>
        <p:xfrm>
          <a:off x="0" y="0"/>
          <a:ext cx="9144000" cy="685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Фотография Photo Editor" r:id="rId3" imgW="16765453" imgH="12574090" progId="">
                  <p:embed/>
                </p:oleObj>
              </mc:Choice>
              <mc:Fallback>
                <p:oleObj name="Фотография Photo Editor" r:id="rId3" imgW="16765453" imgH="125740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7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56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2125663" y="114300"/>
            <a:ext cx="68945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</a:rPr>
              <a:t>Научная работа со студентами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00113" y="1052513"/>
          <a:ext cx="7488237" cy="316706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812190"/>
                <a:gridCol w="1676047"/>
              </a:tblGrid>
              <a:tr h="1583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Стипендии Президента Российской Федерации, получаемые студентами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583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Стипендии Правительства Российской Федерации, получаемые студентами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640" name="Прямоугольник 7"/>
          <p:cNvSpPr>
            <a:spLocks noChangeArrowheads="1"/>
          </p:cNvSpPr>
          <p:nvPr/>
        </p:nvSpPr>
        <p:spPr bwMode="auto">
          <a:xfrm>
            <a:off x="358775" y="4437063"/>
            <a:ext cx="84264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 i="1">
                <a:solidFill>
                  <a:srgbClr val="002060"/>
                </a:solidFill>
              </a:rPr>
              <a:t>Стипендия Волгоградской области в 2021-2022 учебном году (Приказ Комитета образования, науки и молодежной политики Волгоградской области от 18.10.2021 № 941): </a:t>
            </a:r>
            <a:r>
              <a:rPr lang="ru-RU" altLang="ru-RU" b="1">
                <a:solidFill>
                  <a:srgbClr val="002060"/>
                </a:solidFill>
              </a:rPr>
              <a:t>Рубцова Ирина Николаевна гр. Ю-191 </a:t>
            </a:r>
          </a:p>
          <a:p>
            <a:pPr eaLnBrk="1" hangingPunct="1"/>
            <a:endParaRPr lang="ru-RU" altLang="ru-RU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>
                <a:solidFill>
                  <a:srgbClr val="002060"/>
                </a:solidFill>
              </a:rPr>
              <a:t>2.    </a:t>
            </a:r>
            <a:r>
              <a:rPr lang="ru-RU" altLang="ru-RU" i="1">
                <a:solidFill>
                  <a:srgbClr val="002060"/>
                </a:solidFill>
              </a:rPr>
              <a:t>Стипендия Волгоградской области в 2022-2023 учебном году (Приказ Комитета образования, науки и молодежной политики Волгоградской области от 02.11.2022 № 801):</a:t>
            </a:r>
            <a:r>
              <a:rPr lang="ru-RU" altLang="ru-RU">
                <a:solidFill>
                  <a:srgbClr val="002060"/>
                </a:solidFill>
              </a:rPr>
              <a:t> </a:t>
            </a:r>
            <a:r>
              <a:rPr lang="ru-RU" altLang="ru-RU" b="1">
                <a:solidFill>
                  <a:srgbClr val="002060"/>
                </a:solidFill>
              </a:rPr>
              <a:t>Рубцова Ирина Николаевна гр. Ю-191 </a:t>
            </a:r>
          </a:p>
        </p:txBody>
      </p:sp>
    </p:spTree>
    <p:extLst>
      <p:ext uri="{BB962C8B-B14F-4D97-AF65-F5344CB8AC3E}">
        <p14:creationId xmlns:p14="http://schemas.microsoft.com/office/powerpoint/2010/main" val="3176084235"/>
      </p:ext>
    </p:extLst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291</Words>
  <Application>Microsoft Office PowerPoint</Application>
  <PresentationFormat>Экран (4:3)</PresentationFormat>
  <Paragraphs>54</Paragraphs>
  <Slides>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Arial Unicode MS</vt:lpstr>
      <vt:lpstr>Arial</vt:lpstr>
      <vt:lpstr>Calibri</vt:lpstr>
      <vt:lpstr>Calibri Light</vt:lpstr>
      <vt:lpstr>Times New Roman</vt:lpstr>
      <vt:lpstr>Wingdings</vt:lpstr>
      <vt:lpstr>Тема Office</vt:lpstr>
      <vt:lpstr>Фотография Photo Editor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1</cp:revision>
  <dcterms:created xsi:type="dcterms:W3CDTF">2023-09-07T17:13:16Z</dcterms:created>
  <dcterms:modified xsi:type="dcterms:W3CDTF">2023-09-07T17:15:56Z</dcterms:modified>
</cp:coreProperties>
</file>